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chivo Black" charset="1" panose="020B0A03020202020B04"/>
      <p:regular r:id="rId13"/>
    </p:embeddedFont>
    <p:embeddedFont>
      <p:font typeface="Arial Unicode Bold" charset="1" panose="020B0704020202020204"/>
      <p:regular r:id="rId14"/>
    </p:embeddedFont>
    <p:embeddedFont>
      <p:font typeface="Arial Unicode" charset="1" panose="020B0604020202020204"/>
      <p:regular r:id="rId15"/>
    </p:embeddedFont>
    <p:embeddedFont>
      <p:font typeface="Open Sans Bold" charset="1" panose="020B08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517446" y="7410703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2398" y="3930235"/>
            <a:ext cx="11175220" cy="12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MODELAGEM SQL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8796" y="7954198"/>
            <a:ext cx="7167965" cy="207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Alunos: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André Luiz, Érica, Janaína, João Pedro, José Clebson.</a:t>
            </a:r>
          </a:p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Orientador: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Jeice Annie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73362" y="5353437"/>
            <a:ext cx="8276443" cy="5351608"/>
            <a:chOff x="0" y="0"/>
            <a:chExt cx="1282238" cy="8291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238" cy="829104"/>
            </a:xfrm>
            <a:custGeom>
              <a:avLst/>
              <a:gdLst/>
              <a:ahLst/>
              <a:cxnLst/>
              <a:rect r="r" b="b" t="t" l="l"/>
              <a:pathLst>
                <a:path h="829104" w="1282238">
                  <a:moveTo>
                    <a:pt x="0" y="0"/>
                  </a:moveTo>
                  <a:lnTo>
                    <a:pt x="1282238" y="0"/>
                  </a:lnTo>
                  <a:lnTo>
                    <a:pt x="1282238" y="829104"/>
                  </a:lnTo>
                  <a:lnTo>
                    <a:pt x="0" y="829104"/>
                  </a:lnTo>
                  <a:close/>
                </a:path>
              </a:pathLst>
            </a:custGeom>
            <a:blipFill>
              <a:blip r:embed="rId3"/>
              <a:stretch>
                <a:fillRect l="0" t="-1457" r="0" b="-145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73362" y="371571"/>
            <a:ext cx="3273681" cy="3869492"/>
            <a:chOff x="0" y="0"/>
            <a:chExt cx="727203" cy="8595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7203" cy="859554"/>
            </a:xfrm>
            <a:custGeom>
              <a:avLst/>
              <a:gdLst/>
              <a:ahLst/>
              <a:cxnLst/>
              <a:rect r="r" b="b" t="t" l="l"/>
              <a:pathLst>
                <a:path h="85955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59554"/>
                  </a:lnTo>
                  <a:lnTo>
                    <a:pt x="0" y="859554"/>
                  </a:lnTo>
                  <a:close/>
                </a:path>
              </a:pathLst>
            </a:custGeom>
            <a:blipFill>
              <a:blip r:embed="rId4"/>
              <a:stretch>
                <a:fillRect l="-9100" t="0" r="-91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259973"/>
            <a:ext cx="7539781" cy="1389071"/>
            <a:chOff x="0" y="0"/>
            <a:chExt cx="2216870" cy="408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6870" cy="408419"/>
            </a:xfrm>
            <a:custGeom>
              <a:avLst/>
              <a:gdLst/>
              <a:ahLst/>
              <a:cxnLst/>
              <a:rect r="r" b="b" t="t" l="l"/>
              <a:pathLst>
                <a:path h="408419" w="2216870">
                  <a:moveTo>
                    <a:pt x="0" y="0"/>
                  </a:moveTo>
                  <a:lnTo>
                    <a:pt x="2216870" y="0"/>
                  </a:lnTo>
                  <a:lnTo>
                    <a:pt x="2216870" y="408419"/>
                  </a:lnTo>
                  <a:lnTo>
                    <a:pt x="0" y="408419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216870" cy="398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49700" y="-165172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5234" y="5095875"/>
            <a:ext cx="7908766" cy="483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9"/>
              </a:lnSpc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SQL (Structured Query Language) é uma linguagem de programação, criada  pelo matemático Edgar Frank Codd, que permite armazenar, manipular, e recuperar dados em bancos de dados relacionais.</a:t>
            </a:r>
          </a:p>
          <a:p>
            <a:pPr algn="just">
              <a:lnSpc>
                <a:spcPts val="3869"/>
              </a:lnSpc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É usada para criar e alterar o design de objetos de banco de dados, como tabelas, por administradores de banco de dados, desenvolvedores e analistas de dados.</a:t>
            </a:r>
          </a:p>
          <a:p>
            <a:pPr algn="just" marL="0" indent="0" lvl="0">
              <a:lnSpc>
                <a:spcPts val="386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55025"/>
            <a:ext cx="7248887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 strike="noStrike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5234" y="3418318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 que é SQL?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897205"/>
            <a:ext cx="9205315" cy="3268554"/>
          </a:xfrm>
          <a:custGeom>
            <a:avLst/>
            <a:gdLst/>
            <a:ahLst/>
            <a:cxnLst/>
            <a:rect r="r" b="b" t="t" l="l"/>
            <a:pathLst>
              <a:path h="3268554" w="9205315">
                <a:moveTo>
                  <a:pt x="0" y="0"/>
                </a:moveTo>
                <a:lnTo>
                  <a:pt x="9205315" y="0"/>
                </a:lnTo>
                <a:lnTo>
                  <a:pt x="9205315" y="3268554"/>
                </a:lnTo>
                <a:lnTo>
                  <a:pt x="0" y="3268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4433" y="2879939"/>
            <a:ext cx="7671895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sz="9000" spc="-4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Servify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102" y="5076825"/>
            <a:ext cx="8100559" cy="365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 Servify é um serviço de intermediação de mão de obra.</a:t>
            </a:r>
          </a:p>
          <a:p>
            <a:pPr algn="just">
              <a:lnSpc>
                <a:spcPts val="4131"/>
              </a:lnSpc>
            </a:pPr>
          </a:p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Suas entidades principais são:</a:t>
            </a:r>
          </a:p>
          <a:p>
            <a:pPr algn="just" marL="637128" indent="-318564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Cliente</a:t>
            </a:r>
          </a:p>
          <a:p>
            <a:pPr algn="just" marL="637128" indent="-318564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Prestador</a:t>
            </a:r>
          </a:p>
          <a:p>
            <a:pPr algn="just" marL="637128" indent="-318564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Serviço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102" y="1834326"/>
            <a:ext cx="7886227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</a:pPr>
            <a:r>
              <a:rPr lang="en-US" b="true" sz="453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Modelagem SQL</a:t>
            </a:r>
          </a:p>
        </p:txBody>
      </p: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99562"/>
            <a:ext cx="4445899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Cliente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22834"/>
            <a:ext cx="4874531" cy="199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epresenta as pessoas ou empresas que contratam os serviços.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33475"/>
            <a:ext cx="10300792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Entidades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21051" y="2799562"/>
            <a:ext cx="4445899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Prestador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33748" y="3722834"/>
            <a:ext cx="5067161" cy="148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epresenta os profissionais que oferecem os serviços.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161076" y="2799562"/>
            <a:ext cx="4445899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Serviço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63600" y="3752355"/>
            <a:ext cx="5040851" cy="199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epresenta os diferentes tipos de serviços que podem ser contratados.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22148" y="6147859"/>
            <a:ext cx="15837152" cy="368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269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Contratação</a:t>
            </a:r>
            <a:r>
              <a:rPr lang="en-US" sz="326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é uma entidade intermediária que une todas as outras.</a:t>
            </a:r>
          </a:p>
          <a:p>
            <a:pPr algn="ctr">
              <a:lnSpc>
                <a:spcPts val="4250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Um cliente pode contratar vários serviços, mas cada serviço é contratado por um único cliente em uma transação específica. Portanto, essa relação é de um para muitos.</a:t>
            </a:r>
          </a:p>
          <a:p>
            <a:pPr algn="ctr">
              <a:lnSpc>
                <a:spcPts val="4250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Um prestador pode atender vários clientes, e um cliente pode ser atendido por vários prestadores. Essa relação é de muitos para muitos.</a:t>
            </a:r>
          </a:p>
          <a:p>
            <a:pPr algn="ctr">
              <a:lnSpc>
                <a:spcPts val="386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70036" y="2802803"/>
            <a:ext cx="10057736" cy="6455497"/>
          </a:xfrm>
          <a:custGeom>
            <a:avLst/>
            <a:gdLst/>
            <a:ahLst/>
            <a:cxnLst/>
            <a:rect r="r" b="b" t="t" l="l"/>
            <a:pathLst>
              <a:path h="6455497" w="10057736">
                <a:moveTo>
                  <a:pt x="0" y="0"/>
                </a:moveTo>
                <a:lnTo>
                  <a:pt x="10057735" y="0"/>
                </a:lnTo>
                <a:lnTo>
                  <a:pt x="10057735" y="6455497"/>
                </a:lnTo>
                <a:lnTo>
                  <a:pt x="0" y="645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6934"/>
            <a:ext cx="15625312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sz="9000" spc="-495">
                <a:solidFill>
                  <a:srgbClr val="060E24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Modelagem Conceitual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05666" y="3561093"/>
            <a:ext cx="13537233" cy="3164813"/>
          </a:xfrm>
          <a:custGeom>
            <a:avLst/>
            <a:gdLst/>
            <a:ahLst/>
            <a:cxnLst/>
            <a:rect r="r" b="b" t="t" l="l"/>
            <a:pathLst>
              <a:path h="3164813" w="13537233">
                <a:moveTo>
                  <a:pt x="0" y="0"/>
                </a:moveTo>
                <a:lnTo>
                  <a:pt x="13537233" y="0"/>
                </a:lnTo>
                <a:lnTo>
                  <a:pt x="13537233" y="3164814"/>
                </a:lnTo>
                <a:lnTo>
                  <a:pt x="0" y="316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6934"/>
            <a:ext cx="15625312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sz="9000" spc="-495">
                <a:solidFill>
                  <a:srgbClr val="060E24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Modelagem Lógica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9857" y="7004873"/>
            <a:ext cx="11768286" cy="249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b="true" sz="2851">
                <a:solidFill>
                  <a:srgbClr val="060E2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Cli</a:t>
            </a:r>
            <a:r>
              <a:rPr lang="en-US" b="true" sz="2851">
                <a:solidFill>
                  <a:srgbClr val="060E2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ente →</a:t>
            </a:r>
            <a:r>
              <a:rPr lang="en-US" sz="2851">
                <a:solidFill>
                  <a:srgbClr val="060E24"/>
                </a:solidFill>
                <a:latin typeface="Arial Unicode"/>
                <a:ea typeface="Arial Unicode"/>
                <a:cs typeface="Arial Unicode"/>
                <a:sym typeface="Arial Unicode"/>
              </a:rPr>
              <a:t> pode fazer várias contratações.</a:t>
            </a:r>
          </a:p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b="true" sz="2851">
                <a:solidFill>
                  <a:srgbClr val="060E2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Prestador → </a:t>
            </a:r>
            <a:r>
              <a:rPr lang="en-US" sz="2851">
                <a:solidFill>
                  <a:srgbClr val="060E24"/>
                </a:solidFill>
                <a:latin typeface="Arial Unicode"/>
                <a:ea typeface="Arial Unicode"/>
                <a:cs typeface="Arial Unicode"/>
                <a:sym typeface="Arial Unicode"/>
              </a:rPr>
              <a:t>pode ser contratado em várias contratações.</a:t>
            </a:r>
          </a:p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b="true" sz="2851">
                <a:solidFill>
                  <a:srgbClr val="060E2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Serviço →</a:t>
            </a:r>
            <a:r>
              <a:rPr lang="en-US" sz="2851">
                <a:solidFill>
                  <a:srgbClr val="060E24"/>
                </a:solidFill>
                <a:latin typeface="Arial Unicode"/>
                <a:ea typeface="Arial Unicode"/>
                <a:cs typeface="Arial Unicode"/>
                <a:sym typeface="Arial Unicode"/>
              </a:rPr>
              <a:t> pode estar em várias contratações.</a:t>
            </a:r>
          </a:p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b="true" sz="2851">
                <a:solidFill>
                  <a:srgbClr val="060E2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Contratação →</a:t>
            </a:r>
            <a:r>
              <a:rPr lang="en-US" sz="2851">
                <a:solidFill>
                  <a:srgbClr val="060E24"/>
                </a:solidFill>
                <a:latin typeface="Arial Unicode"/>
                <a:ea typeface="Arial Unicode"/>
                <a:cs typeface="Arial Unicode"/>
                <a:sym typeface="Arial Unicode"/>
              </a:rPr>
              <a:t> une as três entidades, criando um relacionamento N:M:M</a:t>
            </a:r>
          </a:p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060E24"/>
                </a:solidFill>
                <a:latin typeface="Arial Unicode"/>
                <a:ea typeface="Arial Unicode"/>
                <a:cs typeface="Arial Unicode"/>
                <a:sym typeface="Arial Unicode"/>
              </a:rPr>
              <a:t>(Muitos para Muitos para Muitos).</a:t>
            </a:r>
          </a:p>
        </p:txBody>
      </p:sp>
    </p:spTree>
  </p:cSld>
  <p:clrMapOvr>
    <a:masterClrMapping/>
  </p:clrMapOvr>
  <p:transition spd="med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20191" y="56085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10409" y="8185158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879671"/>
            <a:ext cx="9525" cy="48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477591" y="3793160"/>
            <a:ext cx="640600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SQL Online</a:t>
            </a:r>
          </a:p>
        </p:txBody>
      </p:sp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DAGixg-DuCs</dc:identifier>
  <dcterms:modified xsi:type="dcterms:W3CDTF">2011-08-01T06:04:30Z</dcterms:modified>
  <cp:revision>1</cp:revision>
  <dc:title>modelagem sql</dc:title>
</cp:coreProperties>
</file>